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9" r:id="rId5"/>
    <p:sldMasterId id="2147483722" r:id="rId6"/>
    <p:sldMasterId id="2147483735" r:id="rId7"/>
    <p:sldMasterId id="2147483748" r:id="rId8"/>
    <p:sldMasterId id="2147483760" r:id="rId9"/>
    <p:sldMasterId id="2147483772" r:id="rId10"/>
    <p:sldMasterId id="2147483784" r:id="rId11"/>
    <p:sldMasterId id="2147483797" r:id="rId12"/>
    <p:sldMasterId id="2147483809" r:id="rId13"/>
    <p:sldMasterId id="2147483821" r:id="rId14"/>
  </p:sldMasterIdLst>
  <p:notesMasterIdLst>
    <p:notesMasterId r:id="rId31"/>
  </p:notesMasterIdLst>
  <p:handoutMasterIdLst>
    <p:handoutMasterId r:id="rId32"/>
  </p:handoutMasterIdLst>
  <p:sldIdLst>
    <p:sldId id="446" r:id="rId15"/>
    <p:sldId id="480" r:id="rId16"/>
    <p:sldId id="478" r:id="rId17"/>
    <p:sldId id="486" r:id="rId18"/>
    <p:sldId id="473" r:id="rId19"/>
    <p:sldId id="466" r:id="rId20"/>
    <p:sldId id="483" r:id="rId21"/>
    <p:sldId id="467" r:id="rId22"/>
    <p:sldId id="479" r:id="rId23"/>
    <p:sldId id="477" r:id="rId24"/>
    <p:sldId id="487" r:id="rId25"/>
    <p:sldId id="488" r:id="rId26"/>
    <p:sldId id="489" r:id="rId27"/>
    <p:sldId id="474" r:id="rId28"/>
    <p:sldId id="484" r:id="rId29"/>
    <p:sldId id="485" r:id="rId30"/>
  </p:sldIdLst>
  <p:sldSz cx="9144000" cy="6858000" type="screen4x3"/>
  <p:notesSz cx="6918325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33CCFF"/>
    <a:srgbClr val="F5ECDB"/>
    <a:srgbClr val="F1E4CB"/>
    <a:srgbClr val="009999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55" autoAdjust="0"/>
    <p:restoredTop sz="92496" autoAdjust="0"/>
  </p:normalViewPr>
  <p:slideViewPr>
    <p:cSldViewPr snapToGrid="0" snapToObjects="1">
      <p:cViewPr varScale="1">
        <p:scale>
          <a:sx n="81" d="100"/>
          <a:sy n="81" d="100"/>
        </p:scale>
        <p:origin x="13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/>
              <a:t>FY2019 Budget by Function</a:t>
            </a:r>
          </a:p>
        </c:rich>
      </c:tx>
      <c:layout>
        <c:manualLayout>
          <c:xMode val="edge"/>
          <c:yMode val="edge"/>
          <c:x val="0.50465744251121203"/>
          <c:y val="9.74160028333429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48-4CBC-967C-2D00332F60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48-4CBC-967C-2D00332F60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48-4CBC-967C-2D00332F60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48-4CBC-967C-2D00332F60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648-4CBC-967C-2D00332F60A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648-4CBC-967C-2D00332F60A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648-4CBC-967C-2D00332F60A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648-4CBC-967C-2D00332F60AE}"/>
              </c:ext>
            </c:extLst>
          </c:dPt>
          <c:dLbls>
            <c:dLbl>
              <c:idx val="0"/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648-4CBC-967C-2D00332F60AE}"/>
                </c:ex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'[FY19ESBarack and.xlsx]Presentation'!$B$9:$B$16</c:f>
              <c:strCache>
                <c:ptCount val="8"/>
                <c:pt idx="0">
                  <c:v>Instruction</c:v>
                </c:pt>
                <c:pt idx="1">
                  <c:v>Pupil Services</c:v>
                </c:pt>
                <c:pt idx="2">
                  <c:v>Improvement of Instructional Services</c:v>
                </c:pt>
                <c:pt idx="3">
                  <c:v>Instructional Staff Training</c:v>
                </c:pt>
                <c:pt idx="4">
                  <c:v>Educational Media Services</c:v>
                </c:pt>
                <c:pt idx="5">
                  <c:v>School Administration</c:v>
                </c:pt>
                <c:pt idx="6">
                  <c:v>Maintenance &amp; Operations</c:v>
                </c:pt>
                <c:pt idx="7">
                  <c:v>Transportation</c:v>
                </c:pt>
              </c:strCache>
            </c:strRef>
          </c:cat>
          <c:val>
            <c:numRef>
              <c:f>'[FY19ESBarack and.xlsx]Presentation'!$F$9:$F$16</c:f>
              <c:numCache>
                <c:formatCode>_("$"* #,##0_);_("$"* \(#,##0\);_("$"* "-"??_);_(@_)</c:formatCode>
                <c:ptCount val="8"/>
                <c:pt idx="0">
                  <c:v>2378024.64242046</c:v>
                </c:pt>
                <c:pt idx="1">
                  <c:v>511945.63518037921</c:v>
                </c:pt>
                <c:pt idx="2">
                  <c:v>604374.35115191748</c:v>
                </c:pt>
                <c:pt idx="3">
                  <c:v>0</c:v>
                </c:pt>
                <c:pt idx="4">
                  <c:v>99913.626638372807</c:v>
                </c:pt>
                <c:pt idx="5">
                  <c:v>372533.44635505648</c:v>
                </c:pt>
                <c:pt idx="6">
                  <c:v>157726.59995743999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A648-4CBC-967C-2D00332F60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2792C-4683-460B-8C2C-E3684166E464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B14AE1-BE8B-48F5-B9E4-627E3E3910A2}">
      <dgm:prSet phldrT="[Text]" custT="1"/>
      <dgm:spPr/>
      <dgm:t>
        <a:bodyPr/>
        <a:lstStyle/>
        <a:p>
          <a:r>
            <a:rPr lang="en-US" sz="3000" dirty="0" smtClean="0">
              <a:latin typeface="Calibri" panose="020F0502020204030204" pitchFamily="34" charset="0"/>
              <a:cs typeface="Calibri" panose="020F0502020204030204" pitchFamily="34" charset="0"/>
            </a:rPr>
            <a:t>Step 1: Data Review</a:t>
          </a: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C10E73-2194-4800-BEC0-22186DB3F0C3}" type="par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C74C00-D5AA-4C59-BBD7-8DB4C360FB0A}" type="sibTrans" cxnId="{5EAFEF98-FA33-4A3F-9B82-C3FEAF14962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9FE6BEA-BBFC-4D82-BFF8-16CA57ADEB27}">
      <dgm:prSet phldrT="[Text]" custT="1"/>
      <dgm:spPr/>
      <dgm:t>
        <a:bodyPr/>
        <a:lstStyle/>
        <a:p>
          <a:r>
            <a:rPr lang="en-US" sz="3000" dirty="0" smtClean="0">
              <a:latin typeface="Calibri" panose="020F0502020204030204" pitchFamily="34" charset="0"/>
              <a:cs typeface="Calibri" panose="020F0502020204030204" pitchFamily="34" charset="0"/>
            </a:rPr>
            <a:t>Step 2: Strategic Plan Review</a:t>
          </a: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D7774BA-4780-49A7-BFAD-BD025F952648}" type="par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524CFC9-0D50-4F79-8898-EE592AD3289A}" type="sibTrans" cxnId="{F5854797-1E85-48C8-B7B5-D0481EF3BE54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EAFE7A1-2FA0-4CA8-AAFB-767306F7C0B5}">
      <dgm:prSet phldrT="[Text]" custT="1"/>
      <dgm:spPr/>
      <dgm:t>
        <a:bodyPr/>
        <a:lstStyle/>
        <a:p>
          <a:r>
            <a:rPr lang="en-US" sz="3000" dirty="0" smtClean="0">
              <a:latin typeface="Calibri" panose="020F0502020204030204" pitchFamily="34" charset="0"/>
              <a:cs typeface="Calibri" panose="020F0502020204030204" pitchFamily="34" charset="0"/>
            </a:rPr>
            <a:t>Step 3: Comparison</a:t>
          </a: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4A65D85-A274-4BC8-89A9-5929F6577ADE}" type="parTrans" cxnId="{1BE6E6C7-C890-4C33-B3CE-330CCA18867F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0A81F0-172A-4DE5-8733-CF8EA35A16B1}" type="sibTrans" cxnId="{1BE6E6C7-C890-4C33-B3CE-330CCA18867F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BC8EA5-EB83-422B-B458-DFB17713B422}">
      <dgm:prSet phldrT="[Text]" custT="1"/>
      <dgm:spPr/>
      <dgm:t>
        <a:bodyPr/>
        <a:lstStyle/>
        <a:p>
          <a:r>
            <a:rPr lang="en-US" sz="3000" dirty="0" smtClean="0">
              <a:latin typeface="Calibri" panose="020F0502020204030204" pitchFamily="34" charset="0"/>
              <a:cs typeface="Calibri" panose="020F0502020204030204" pitchFamily="34" charset="0"/>
            </a:rPr>
            <a:t>Step 4: Budget Parameters</a:t>
          </a: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4E50FCB-B4C9-4013-8A7A-F9F938219D09}" type="par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3882867-2CD3-4EE7-89A7-966C874E910B}" type="sibTrans" cxnId="{1DD5E36A-F6AE-4F9F-82F0-92D1A7EDE24D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D040F2-CC33-4F77-8813-6E723B6EA7B7}">
      <dgm:prSet phldrT="[Text]" custT="1"/>
      <dgm:spPr/>
      <dgm:t>
        <a:bodyPr/>
        <a:lstStyle/>
        <a:p>
          <a:r>
            <a:rPr lang="en-US" sz="3000" dirty="0" smtClean="0">
              <a:latin typeface="Calibri" panose="020F0502020204030204" pitchFamily="34" charset="0"/>
              <a:cs typeface="Calibri" panose="020F0502020204030204" pitchFamily="34" charset="0"/>
            </a:rPr>
            <a:t>Step 5: Budget Choices</a:t>
          </a:r>
          <a:endParaRPr lang="en-US" sz="30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59B1FD7-D1A0-42D5-BE44-C0E0D8958360}" type="par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CF87B69-9F9F-456E-8C28-4C71A767952A}" type="sibTrans" cxnId="{5344CDDF-C32D-4D0A-9AE8-032A64BEB4A3}">
      <dgm:prSet/>
      <dgm:spPr/>
      <dgm:t>
        <a:bodyPr/>
        <a:lstStyle/>
        <a:p>
          <a:endParaRPr lang="en-US" sz="30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3953E4-BCB7-4E36-B84A-8015FAAF5AE0}" type="pres">
      <dgm:prSet presAssocID="{E432792C-4683-460B-8C2C-E3684166E46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BFD47AE-3475-4761-8A79-C73C35DD7F6D}" type="pres">
      <dgm:prSet presAssocID="{E432792C-4683-460B-8C2C-E3684166E464}" presName="Name1" presStyleCnt="0"/>
      <dgm:spPr/>
    </dgm:pt>
    <dgm:pt modelId="{6E567061-950C-4B2E-9A63-96DC96A367C8}" type="pres">
      <dgm:prSet presAssocID="{E432792C-4683-460B-8C2C-E3684166E464}" presName="cycle" presStyleCnt="0"/>
      <dgm:spPr/>
    </dgm:pt>
    <dgm:pt modelId="{8DECBDEB-2975-4018-873F-FE3C0AECEC12}" type="pres">
      <dgm:prSet presAssocID="{E432792C-4683-460B-8C2C-E3684166E464}" presName="srcNode" presStyleLbl="node1" presStyleIdx="0" presStyleCnt="5"/>
      <dgm:spPr/>
    </dgm:pt>
    <dgm:pt modelId="{620A8DB8-0569-4BF8-8AB9-63BF087919CF}" type="pres">
      <dgm:prSet presAssocID="{E432792C-4683-460B-8C2C-E3684166E464}" presName="conn" presStyleLbl="parChTrans1D2" presStyleIdx="0" presStyleCnt="1"/>
      <dgm:spPr/>
      <dgm:t>
        <a:bodyPr/>
        <a:lstStyle/>
        <a:p>
          <a:endParaRPr lang="en-US"/>
        </a:p>
      </dgm:t>
    </dgm:pt>
    <dgm:pt modelId="{D322DA67-28AC-47E0-9C2D-F393905A6896}" type="pres">
      <dgm:prSet presAssocID="{E432792C-4683-460B-8C2C-E3684166E464}" presName="extraNode" presStyleLbl="node1" presStyleIdx="0" presStyleCnt="5"/>
      <dgm:spPr/>
    </dgm:pt>
    <dgm:pt modelId="{4DF7EC8E-2C27-4414-9004-576BB4720269}" type="pres">
      <dgm:prSet presAssocID="{E432792C-4683-460B-8C2C-E3684166E464}" presName="dstNode" presStyleLbl="node1" presStyleIdx="0" presStyleCnt="5"/>
      <dgm:spPr/>
    </dgm:pt>
    <dgm:pt modelId="{E536B88F-8FC2-4CA7-958C-821C131E4CDF}" type="pres">
      <dgm:prSet presAssocID="{60B14AE1-BE8B-48F5-B9E4-627E3E3910A2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4FC0C-B968-4632-913A-E223C5925D65}" type="pres">
      <dgm:prSet presAssocID="{60B14AE1-BE8B-48F5-B9E4-627E3E3910A2}" presName="accent_1" presStyleCnt="0"/>
      <dgm:spPr/>
    </dgm:pt>
    <dgm:pt modelId="{C2E29C9B-1B04-4D0F-884B-53184464A0CF}" type="pres">
      <dgm:prSet presAssocID="{60B14AE1-BE8B-48F5-B9E4-627E3E3910A2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75311A0-1439-46E2-8E1D-CB01AD834F95}" type="pres">
      <dgm:prSet presAssocID="{A9FE6BEA-BBFC-4D82-BFF8-16CA57ADEB27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EBFAEE-A058-4127-A3E5-7248AE19A003}" type="pres">
      <dgm:prSet presAssocID="{A9FE6BEA-BBFC-4D82-BFF8-16CA57ADEB27}" presName="accent_2" presStyleCnt="0"/>
      <dgm:spPr/>
    </dgm:pt>
    <dgm:pt modelId="{C62BC85C-B34C-4F35-85DD-EF9C4FBEF2CF}" type="pres">
      <dgm:prSet presAssocID="{A9FE6BEA-BBFC-4D82-BFF8-16CA57ADEB27}" presName="accentRepeatNode" presStyleLbl="solidFgAcc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381ED13-6646-45E2-A2CA-BBBC9B37CA6A}" type="pres">
      <dgm:prSet presAssocID="{6EAFE7A1-2FA0-4CA8-AAFB-767306F7C0B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0B30F-4CD0-4296-9C96-0322E4045397}" type="pres">
      <dgm:prSet presAssocID="{6EAFE7A1-2FA0-4CA8-AAFB-767306F7C0B5}" presName="accent_3" presStyleCnt="0"/>
      <dgm:spPr/>
    </dgm:pt>
    <dgm:pt modelId="{7E4510BB-89D2-43A8-9F6F-680CD2810E30}" type="pres">
      <dgm:prSet presAssocID="{6EAFE7A1-2FA0-4CA8-AAFB-767306F7C0B5}" presName="accentRepeatNode" presStyleLbl="solidFgAcc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D37831A-62DC-4E75-8969-32022B8672F2}" type="pres">
      <dgm:prSet presAssocID="{E6BC8EA5-EB83-422B-B458-DFB17713B422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5DCB7-44AB-4271-8BB3-15B3DE036834}" type="pres">
      <dgm:prSet presAssocID="{E6BC8EA5-EB83-422B-B458-DFB17713B422}" presName="accent_4" presStyleCnt="0"/>
      <dgm:spPr/>
    </dgm:pt>
    <dgm:pt modelId="{75410455-6758-4137-A48C-492062AAE167}" type="pres">
      <dgm:prSet presAssocID="{E6BC8EA5-EB83-422B-B458-DFB17713B422}" presName="accentRepeatNode" presStyleLbl="solidFgAcc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DA744CD-5F9E-439D-8A3E-2BD3A4E56EEA}" type="pres">
      <dgm:prSet presAssocID="{5DD040F2-CC33-4F77-8813-6E723B6EA7B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C34B7-9015-41CF-B013-85493B7342D6}" type="pres">
      <dgm:prSet presAssocID="{5DD040F2-CC33-4F77-8813-6E723B6EA7B7}" presName="accent_5" presStyleCnt="0"/>
      <dgm:spPr/>
    </dgm:pt>
    <dgm:pt modelId="{A98F9A17-EE34-4534-B6D3-B3E4A48124DD}" type="pres">
      <dgm:prSet presAssocID="{5DD040F2-CC33-4F77-8813-6E723B6EA7B7}" presName="accentRepeatNode" presStyleLbl="solidFgAcc1" presStyleIdx="4" presStyleCnt="5" custLinFactNeighborX="-10433" custLinFactNeighborY="-6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F5854797-1E85-48C8-B7B5-D0481EF3BE54}" srcId="{E432792C-4683-460B-8C2C-E3684166E464}" destId="{A9FE6BEA-BBFC-4D82-BFF8-16CA57ADEB27}" srcOrd="1" destOrd="0" parTransId="{3D7774BA-4780-49A7-BFAD-BD025F952648}" sibTransId="{0524CFC9-0D50-4F79-8898-EE592AD3289A}"/>
    <dgm:cxn modelId="{5EAFEF98-FA33-4A3F-9B82-C3FEAF14962D}" srcId="{E432792C-4683-460B-8C2C-E3684166E464}" destId="{60B14AE1-BE8B-48F5-B9E4-627E3E3910A2}" srcOrd="0" destOrd="0" parTransId="{A5C10E73-2194-4800-BEC0-22186DB3F0C3}" sibTransId="{3BC74C00-D5AA-4C59-BBD7-8DB4C360FB0A}"/>
    <dgm:cxn modelId="{BACEB6DE-0F9C-4871-9809-D51D4A9F5CB5}" type="presOf" srcId="{6EAFE7A1-2FA0-4CA8-AAFB-767306F7C0B5}" destId="{A381ED13-6646-45E2-A2CA-BBBC9B37CA6A}" srcOrd="0" destOrd="0" presId="urn:microsoft.com/office/officeart/2008/layout/VerticalCurvedList"/>
    <dgm:cxn modelId="{1BE6E6C7-C890-4C33-B3CE-330CCA18867F}" srcId="{E432792C-4683-460B-8C2C-E3684166E464}" destId="{6EAFE7A1-2FA0-4CA8-AAFB-767306F7C0B5}" srcOrd="2" destOrd="0" parTransId="{74A65D85-A274-4BC8-89A9-5929F6577ADE}" sibTransId="{A10A81F0-172A-4DE5-8733-CF8EA35A16B1}"/>
    <dgm:cxn modelId="{1DD5E36A-F6AE-4F9F-82F0-92D1A7EDE24D}" srcId="{E432792C-4683-460B-8C2C-E3684166E464}" destId="{E6BC8EA5-EB83-422B-B458-DFB17713B422}" srcOrd="3" destOrd="0" parTransId="{94E50FCB-B4C9-4013-8A7A-F9F938219D09}" sibTransId="{E3882867-2CD3-4EE7-89A7-966C874E910B}"/>
    <dgm:cxn modelId="{D5F21B4D-D4C8-474D-9D58-154ADD817668}" type="presOf" srcId="{60B14AE1-BE8B-48F5-B9E4-627E3E3910A2}" destId="{E536B88F-8FC2-4CA7-958C-821C131E4CDF}" srcOrd="0" destOrd="0" presId="urn:microsoft.com/office/officeart/2008/layout/VerticalCurvedList"/>
    <dgm:cxn modelId="{B76E3621-0090-411E-A61A-31D717923D34}" type="presOf" srcId="{3BC74C00-D5AA-4C59-BBD7-8DB4C360FB0A}" destId="{620A8DB8-0569-4BF8-8AB9-63BF087919CF}" srcOrd="0" destOrd="0" presId="urn:microsoft.com/office/officeart/2008/layout/VerticalCurvedList"/>
    <dgm:cxn modelId="{FC66B1DD-C89E-43E5-A19E-1363B09A9F45}" type="presOf" srcId="{E432792C-4683-460B-8C2C-E3684166E464}" destId="{AC3953E4-BCB7-4E36-B84A-8015FAAF5AE0}" srcOrd="0" destOrd="0" presId="urn:microsoft.com/office/officeart/2008/layout/VerticalCurvedList"/>
    <dgm:cxn modelId="{5344CDDF-C32D-4D0A-9AE8-032A64BEB4A3}" srcId="{E432792C-4683-460B-8C2C-E3684166E464}" destId="{5DD040F2-CC33-4F77-8813-6E723B6EA7B7}" srcOrd="4" destOrd="0" parTransId="{159B1FD7-D1A0-42D5-BE44-C0E0D8958360}" sibTransId="{9CF87B69-9F9F-456E-8C28-4C71A767952A}"/>
    <dgm:cxn modelId="{632490E7-1533-4508-A77E-9F1DFB862650}" type="presOf" srcId="{5DD040F2-CC33-4F77-8813-6E723B6EA7B7}" destId="{7DA744CD-5F9E-439D-8A3E-2BD3A4E56EEA}" srcOrd="0" destOrd="0" presId="urn:microsoft.com/office/officeart/2008/layout/VerticalCurvedList"/>
    <dgm:cxn modelId="{ACC79133-D72E-4448-9EFD-8F344967B5D7}" type="presOf" srcId="{E6BC8EA5-EB83-422B-B458-DFB17713B422}" destId="{5D37831A-62DC-4E75-8969-32022B8672F2}" srcOrd="0" destOrd="0" presId="urn:microsoft.com/office/officeart/2008/layout/VerticalCurvedList"/>
    <dgm:cxn modelId="{B547E197-3BAF-4F88-8DF3-8B3042EACD5D}" type="presOf" srcId="{A9FE6BEA-BBFC-4D82-BFF8-16CA57ADEB27}" destId="{975311A0-1439-46E2-8E1D-CB01AD834F95}" srcOrd="0" destOrd="0" presId="urn:microsoft.com/office/officeart/2008/layout/VerticalCurvedList"/>
    <dgm:cxn modelId="{0803FFE9-CF76-4DC2-9AAE-97E551545081}" type="presParOf" srcId="{AC3953E4-BCB7-4E36-B84A-8015FAAF5AE0}" destId="{EBFD47AE-3475-4761-8A79-C73C35DD7F6D}" srcOrd="0" destOrd="0" presId="urn:microsoft.com/office/officeart/2008/layout/VerticalCurvedList"/>
    <dgm:cxn modelId="{046B1926-8596-47B2-A1E6-CB5C9E1DCC4C}" type="presParOf" srcId="{EBFD47AE-3475-4761-8A79-C73C35DD7F6D}" destId="{6E567061-950C-4B2E-9A63-96DC96A367C8}" srcOrd="0" destOrd="0" presId="urn:microsoft.com/office/officeart/2008/layout/VerticalCurvedList"/>
    <dgm:cxn modelId="{0F468652-48C1-4EA2-9E5C-19062C564D63}" type="presParOf" srcId="{6E567061-950C-4B2E-9A63-96DC96A367C8}" destId="{8DECBDEB-2975-4018-873F-FE3C0AECEC12}" srcOrd="0" destOrd="0" presId="urn:microsoft.com/office/officeart/2008/layout/VerticalCurvedList"/>
    <dgm:cxn modelId="{70F94A50-869E-495F-8B5F-36BC278E716A}" type="presParOf" srcId="{6E567061-950C-4B2E-9A63-96DC96A367C8}" destId="{620A8DB8-0569-4BF8-8AB9-63BF087919CF}" srcOrd="1" destOrd="0" presId="urn:microsoft.com/office/officeart/2008/layout/VerticalCurvedList"/>
    <dgm:cxn modelId="{6243A819-1CBF-4B97-8C90-6C762D606ADD}" type="presParOf" srcId="{6E567061-950C-4B2E-9A63-96DC96A367C8}" destId="{D322DA67-28AC-47E0-9C2D-F393905A6896}" srcOrd="2" destOrd="0" presId="urn:microsoft.com/office/officeart/2008/layout/VerticalCurvedList"/>
    <dgm:cxn modelId="{350B2E05-5F30-4455-8DEB-A389A6A7437A}" type="presParOf" srcId="{6E567061-950C-4B2E-9A63-96DC96A367C8}" destId="{4DF7EC8E-2C27-4414-9004-576BB4720269}" srcOrd="3" destOrd="0" presId="urn:microsoft.com/office/officeart/2008/layout/VerticalCurvedList"/>
    <dgm:cxn modelId="{B00FEC2F-1214-4DB8-97F3-3271F1300D1D}" type="presParOf" srcId="{EBFD47AE-3475-4761-8A79-C73C35DD7F6D}" destId="{E536B88F-8FC2-4CA7-958C-821C131E4CDF}" srcOrd="1" destOrd="0" presId="urn:microsoft.com/office/officeart/2008/layout/VerticalCurvedList"/>
    <dgm:cxn modelId="{8C9267D2-7173-4535-88C5-5DFB769486B7}" type="presParOf" srcId="{EBFD47AE-3475-4761-8A79-C73C35DD7F6D}" destId="{B224FC0C-B968-4632-913A-E223C5925D65}" srcOrd="2" destOrd="0" presId="urn:microsoft.com/office/officeart/2008/layout/VerticalCurvedList"/>
    <dgm:cxn modelId="{3D88120D-0800-4971-AB7A-4DBF0F8DA78D}" type="presParOf" srcId="{B224FC0C-B968-4632-913A-E223C5925D65}" destId="{C2E29C9B-1B04-4D0F-884B-53184464A0CF}" srcOrd="0" destOrd="0" presId="urn:microsoft.com/office/officeart/2008/layout/VerticalCurvedList"/>
    <dgm:cxn modelId="{FF22FF7B-D991-4A2C-87F1-9350236BD959}" type="presParOf" srcId="{EBFD47AE-3475-4761-8A79-C73C35DD7F6D}" destId="{975311A0-1439-46E2-8E1D-CB01AD834F95}" srcOrd="3" destOrd="0" presId="urn:microsoft.com/office/officeart/2008/layout/VerticalCurvedList"/>
    <dgm:cxn modelId="{DB90A3B8-12D2-412F-802B-578E96A88D51}" type="presParOf" srcId="{EBFD47AE-3475-4761-8A79-C73C35DD7F6D}" destId="{45EBFAEE-A058-4127-A3E5-7248AE19A003}" srcOrd="4" destOrd="0" presId="urn:microsoft.com/office/officeart/2008/layout/VerticalCurvedList"/>
    <dgm:cxn modelId="{0767E0C7-1BAA-4A7B-B79A-209612477B19}" type="presParOf" srcId="{45EBFAEE-A058-4127-A3E5-7248AE19A003}" destId="{C62BC85C-B34C-4F35-85DD-EF9C4FBEF2CF}" srcOrd="0" destOrd="0" presId="urn:microsoft.com/office/officeart/2008/layout/VerticalCurvedList"/>
    <dgm:cxn modelId="{D37028D6-DEBA-4511-A37A-03208688C941}" type="presParOf" srcId="{EBFD47AE-3475-4761-8A79-C73C35DD7F6D}" destId="{A381ED13-6646-45E2-A2CA-BBBC9B37CA6A}" srcOrd="5" destOrd="0" presId="urn:microsoft.com/office/officeart/2008/layout/VerticalCurvedList"/>
    <dgm:cxn modelId="{BA006FF6-AF0E-4AAE-B731-DD7BC4E28E59}" type="presParOf" srcId="{EBFD47AE-3475-4761-8A79-C73C35DD7F6D}" destId="{8330B30F-4CD0-4296-9C96-0322E4045397}" srcOrd="6" destOrd="0" presId="urn:microsoft.com/office/officeart/2008/layout/VerticalCurvedList"/>
    <dgm:cxn modelId="{F4870C1D-3705-40EE-B791-6DDE5243A6B1}" type="presParOf" srcId="{8330B30F-4CD0-4296-9C96-0322E4045397}" destId="{7E4510BB-89D2-43A8-9F6F-680CD2810E30}" srcOrd="0" destOrd="0" presId="urn:microsoft.com/office/officeart/2008/layout/VerticalCurvedList"/>
    <dgm:cxn modelId="{4C212C45-CC41-426D-8D5E-16D7ED3D1E2B}" type="presParOf" srcId="{EBFD47AE-3475-4761-8A79-C73C35DD7F6D}" destId="{5D37831A-62DC-4E75-8969-32022B8672F2}" srcOrd="7" destOrd="0" presId="urn:microsoft.com/office/officeart/2008/layout/VerticalCurvedList"/>
    <dgm:cxn modelId="{2ACC7710-98E4-43D9-8E7A-2E8F447C9B2D}" type="presParOf" srcId="{EBFD47AE-3475-4761-8A79-C73C35DD7F6D}" destId="{FCB5DCB7-44AB-4271-8BB3-15B3DE036834}" srcOrd="8" destOrd="0" presId="urn:microsoft.com/office/officeart/2008/layout/VerticalCurvedList"/>
    <dgm:cxn modelId="{C8FDA867-769C-40BB-89C4-EAF0773C6C87}" type="presParOf" srcId="{FCB5DCB7-44AB-4271-8BB3-15B3DE036834}" destId="{75410455-6758-4137-A48C-492062AAE167}" srcOrd="0" destOrd="0" presId="urn:microsoft.com/office/officeart/2008/layout/VerticalCurvedList"/>
    <dgm:cxn modelId="{05285EDA-E0BC-4610-AD36-0CBD53329AF2}" type="presParOf" srcId="{EBFD47AE-3475-4761-8A79-C73C35DD7F6D}" destId="{7DA744CD-5F9E-439D-8A3E-2BD3A4E56EEA}" srcOrd="9" destOrd="0" presId="urn:microsoft.com/office/officeart/2008/layout/VerticalCurvedList"/>
    <dgm:cxn modelId="{6083AEE9-174C-4FB2-B75C-23AF213A3047}" type="presParOf" srcId="{EBFD47AE-3475-4761-8A79-C73C35DD7F6D}" destId="{3B0C34B7-9015-41CF-B013-85493B7342D6}" srcOrd="10" destOrd="0" presId="urn:microsoft.com/office/officeart/2008/layout/VerticalCurvedList"/>
    <dgm:cxn modelId="{3BDC31E1-AC5A-44B7-B6A2-56B4E725588D}" type="presParOf" srcId="{3B0C34B7-9015-41CF-B013-85493B7342D6}" destId="{A98F9A17-EE34-4534-B6D3-B3E4A48124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1" descr="Screen Shot 2018-03-06 at 9.19.06 AM.png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444500" y="670730"/>
          <a:ext cx="8699500" cy="4737100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7997" y="4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F52E2-F1DE-46D3-BACC-78119557B962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60318"/>
            <a:ext cx="2998739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7997" y="8760318"/>
            <a:ext cx="2998738" cy="463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15C78-6CC8-4FB4-9DD6-3BEF9917CD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470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18784" y="0"/>
            <a:ext cx="2997941" cy="46277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B299F97-F58F-4790-8A4D-46307B570D7F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54113"/>
            <a:ext cx="4149725" cy="3111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1833" y="4438749"/>
            <a:ext cx="5534660" cy="363170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18784" y="8760610"/>
            <a:ext cx="2997941" cy="462769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6FECA5B-CB69-434F-96AB-1E7E18E86F8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08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Take Away Message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C0340-8E58-49E5-8290-EC4D182FC5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17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6EF1C6-AC7B-4EB8-BD20-260BD191BE43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653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08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69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ECA5B-CB69-434F-96AB-1E7E18E86F8F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34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2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93567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9EFD06-B0BC-4C89-881B-42AEC2CD035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998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BAA0D4-A0A4-4F1E-87F4-FFC84D7989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916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9A573F-8807-4CC0-9991-0671F74433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026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40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136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59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332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4795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096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5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216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83106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946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2582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04099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8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593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42157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744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3828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5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238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72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6228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182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7302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3031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dience Particip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28600" y="1447800"/>
            <a:ext cx="86868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2238" y="234950"/>
            <a:ext cx="8869362" cy="369332"/>
          </a:xfrm>
        </p:spPr>
        <p:txBody>
          <a:bodyPr/>
          <a:lstStyle>
            <a:lvl1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6200" y="609600"/>
            <a:ext cx="89154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474219"/>
      </p:ext>
    </p:extLst>
  </p:cSld>
  <p:clrMapOvr>
    <a:masterClrMapping/>
  </p:clrMapOvr>
  <p:transition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9345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56532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212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874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8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17253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11418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26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5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7674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70707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995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4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58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6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800" b="0" i="1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5" y="6314441"/>
            <a:ext cx="1197467" cy="365125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4" y="6314441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416217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631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60584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5" y="2571723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58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6" y="6314440"/>
            <a:ext cx="1197467" cy="365125"/>
          </a:xfrm>
        </p:spPr>
        <p:txBody>
          <a:bodyPr/>
          <a:lstStyle>
            <a:lvl1pPr>
              <a:defRPr sz="9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1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1620761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21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2204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0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2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28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09206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9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213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3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6052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2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3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1"/>
            <a:ext cx="4629150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187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0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74476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4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42933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2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0"/>
            <a:ext cx="286114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2" y="5607593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2017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 title="Page Number Shape"/>
          <p:cNvSpPr/>
          <p:nvPr/>
        </p:nvSpPr>
        <p:spPr bwMode="auto">
          <a:xfrm>
            <a:off x="8736012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685" y="1143296"/>
            <a:ext cx="527577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435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6685" y="5537928"/>
            <a:ext cx="527577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1350" b="0" i="1" baseline="0">
                <a:solidFill>
                  <a:schemeClr val="tx2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6686" y="6314443"/>
            <a:ext cx="1197467" cy="365125"/>
          </a:xfrm>
        </p:spPr>
        <p:txBody>
          <a:bodyPr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srgbClr val="F5F5F5"/>
                </a:solidFill>
              </a:rPr>
              <a:pPr/>
              <a:t>5/22/2019</a:t>
            </a:fld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50445" y="6314443"/>
            <a:ext cx="3842012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F5F5F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416219"/>
            <a:ext cx="407987" cy="365125"/>
          </a:xfrm>
        </p:spPr>
        <p:txBody>
          <a:bodyPr/>
          <a:lstStyle>
            <a:lvl1pPr algn="r"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645135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45135">
                  <a:lumMod val="50000"/>
                </a:srgb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80391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46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23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39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 title="Page Number Shape"/>
          <p:cNvSpPr/>
          <p:nvPr/>
        </p:nvSpPr>
        <p:spPr bwMode="auto">
          <a:xfrm>
            <a:off x="8736012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756" y="2571725"/>
            <a:ext cx="6222491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435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0755" y="1393748"/>
            <a:ext cx="6301072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135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7217" y="6314442"/>
            <a:ext cx="1197467" cy="365125"/>
          </a:xfrm>
        </p:spPr>
        <p:txBody>
          <a:bodyPr/>
          <a:lstStyle>
            <a:lvl1pPr>
              <a:defRPr sz="675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755" y="6314443"/>
            <a:ext cx="4860170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1620763"/>
            <a:ext cx="407987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" y="6178167"/>
            <a:ext cx="7683245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446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540628"/>
            <a:ext cx="4686300" cy="248894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3712467"/>
            <a:ext cx="4686300" cy="24822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14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7784"/>
            <a:ext cx="2873502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58065"/>
            <a:ext cx="4690872" cy="913212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0" y="1526124"/>
            <a:ext cx="4690872" cy="17515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6200" y="3700830"/>
            <a:ext cx="4690872" cy="913759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6200" y="4669432"/>
            <a:ext cx="4690872" cy="1752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9359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264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27848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555479"/>
            <a:ext cx="2879082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564147"/>
            <a:ext cx="4686300" cy="5622644"/>
          </a:xfrm>
        </p:spPr>
        <p:txBody>
          <a:bodyPr/>
          <a:lstStyle>
            <a:lvl1pPr>
              <a:lnSpc>
                <a:spcPct val="112000"/>
              </a:lnSpc>
              <a:defRPr sz="1500"/>
            </a:lvl1pPr>
            <a:lvl2pPr>
              <a:lnSpc>
                <a:spcPct val="112000"/>
              </a:lnSpc>
              <a:defRPr sz="1350"/>
            </a:lvl2pPr>
            <a:lvl3pPr>
              <a:lnSpc>
                <a:spcPct val="112000"/>
              </a:lnSpc>
              <a:defRPr sz="1200"/>
            </a:lvl3pPr>
            <a:lvl4pPr>
              <a:lnSpc>
                <a:spcPct val="112000"/>
              </a:lnSpc>
              <a:defRPr sz="1050"/>
            </a:lvl4pPr>
            <a:lvl5pPr>
              <a:lnSpc>
                <a:spcPct val="112000"/>
              </a:lnSpc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2621515"/>
            <a:ext cx="2879082" cy="3239537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4202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557264"/>
            <a:ext cx="2882528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22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43350" y="3"/>
            <a:ext cx="4629150" cy="685799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2621512"/>
            <a:ext cx="2882528" cy="3236976"/>
          </a:xfrm>
        </p:spPr>
        <p:txBody>
          <a:bodyPr>
            <a:normAutofit/>
          </a:bodyPr>
          <a:lstStyle>
            <a:lvl1pPr marL="0" indent="0" algn="r">
              <a:lnSpc>
                <a:spcPct val="125000"/>
              </a:lnSpc>
              <a:spcBef>
                <a:spcPts val="900"/>
              </a:spcBef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01725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1" y="640080"/>
            <a:ext cx="4686299" cy="55841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8070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3075" y="642931"/>
            <a:ext cx="1835003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642935"/>
            <a:ext cx="5303009" cy="46781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02140" y="5927134"/>
            <a:ext cx="2861142" cy="365125"/>
          </a:xfr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140" y="6315952"/>
            <a:ext cx="2861142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013" y="5607595"/>
            <a:ext cx="407987" cy="365125"/>
          </a:xfr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" y="6199730"/>
            <a:ext cx="7695008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9364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  <p15:guide id="2" pos="484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92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8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77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1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38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9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223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31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45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12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15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91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794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947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13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657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46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6179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232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868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7526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65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45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688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4270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95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725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62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222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463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46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FF1645-6838-D74A-8A89-D890E926B2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4112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43DBAE-D4AC-413E-9772-FD0630CDC8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09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290B0E-8142-4E9C-82AD-578D5B474E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24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1E7FAB-3306-4064-8F7D-03ADBCBA7EB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51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47D705-7DDB-40F6-949B-F7FBFFEB81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4976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46F5EE5-803C-44EB-B235-FE6806D5A6E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5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24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30AD28-1462-4D94-BCCC-87C3B95801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823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583AD-EC1F-433A-9711-443DB0EC93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FE9B62-5665-4DBD-94CD-F3AC7CF318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3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0135E1E-B415-4338-95EE-C6D60A9A00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24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2D537D-E005-42B8-BA13-3EC3BE9471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06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E3E547-E4A5-4FA4-A52F-4D45F2A9AC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8535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2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631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4293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598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748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424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34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5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913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7511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93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543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077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07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61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7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180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5685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927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074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53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171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26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4990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80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6120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17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9321AA-A377-4061-AF50-C5E84330E9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0AA0AA-FBB7-4037-8538-552AFFE167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10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2332F3-C7A1-4053-BB19-53F02CC7BA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5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1B7BC9-C400-47F3-B455-B66352431E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0911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36E16-5C4F-4213-9748-6C9A2FB1D4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604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27FE93-FE48-4BD3-9E9C-7472184B120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31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AAB1408-4076-4618-AFAD-E1D37A2BA9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5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3D3B5B-C0DB-4E93-BC7E-A8CEAEA16D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28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05A48A-EE8B-474E-8D7D-6E7A00FE249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1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083766-4B91-814D-B095-CD901C088ED5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18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5784CB-EFDE-44D9-8CEC-1DFAEAF97B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413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7F5EC09-9645-4A3D-B56F-0BFBADC63F4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BF5E7ED-A812-8C43-A596-A43FDF3257C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519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73A90DD-A2EE-43A5-B880-645500C3B4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632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E7D18B-E782-45F6-95D5-615C6DAC74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614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B2E4D0-C4B3-43D4-BA3B-3FD775A8A6A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145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EB3A05-A673-4CE1-BA53-F128A23D81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384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613EB5-7791-4819-A134-2A86E09F36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606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844E3-E90D-43E0-AD87-CA6A5E9CC8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919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620DA-C532-4CA4-AC2D-975E4BFE6C5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5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F7E3CA7-11B8-4118-B3F8-C34786C3861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6C3DC6-EF6E-8948-BFE6-808D46D584D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5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image" Target="../media/image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4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1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20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78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5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2" y="5607593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5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8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6858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6858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685800" rtl="0" eaLnBrk="1" latinLnBrk="0" hangingPunct="1">
        <a:lnSpc>
          <a:spcPct val="112000"/>
        </a:lnSpc>
        <a:spcBef>
          <a:spcPts val="975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12598" algn="l" defTabSz="685800" rtl="0" eaLnBrk="1" latinLnBrk="0" hangingPunct="1">
        <a:lnSpc>
          <a:spcPct val="112000"/>
        </a:lnSpc>
        <a:spcBef>
          <a:spcPts val="9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8736012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1" y="559678"/>
            <a:ext cx="2875430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1" y="569066"/>
            <a:ext cx="4686299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1" y="593006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63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1" y="6314443"/>
            <a:ext cx="286114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25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013" y="5607595"/>
            <a:ext cx="4079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AEC10A0C-BB77-FD4A-8FA4-D4334D01E3A4}" type="slidenum">
              <a:rPr lang="en-US" smtClean="0">
                <a:solidFill>
                  <a:srgbClr val="F5F5F5"/>
                </a:solidFill>
              </a:rPr>
              <a:pPr/>
              <a:t>‹#›</a:t>
            </a:fld>
            <a:endParaRPr lang="en-US" dirty="0">
              <a:solidFill>
                <a:srgbClr val="F5F5F5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6199730"/>
            <a:ext cx="337185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r" defTabSz="514350" rtl="0" eaLnBrk="1" latinLnBrk="0" hangingPunct="1">
        <a:lnSpc>
          <a:spcPct val="90000"/>
        </a:lnSpc>
        <a:spcBef>
          <a:spcPct val="0"/>
        </a:spcBef>
        <a:buNone/>
        <a:defRPr sz="285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12598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5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143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3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572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2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12598" algn="l" defTabSz="514350" rtl="0" eaLnBrk="1" latinLnBrk="0" hangingPunct="1">
        <a:lnSpc>
          <a:spcPct val="112000"/>
        </a:lnSpc>
        <a:spcBef>
          <a:spcPts val="675"/>
        </a:spcBef>
        <a:buFont typeface="Corbel" panose="020B0503020204020204" pitchFamily="34" charset="0"/>
        <a:buChar char="–"/>
        <a:defRPr sz="105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543050" indent="-212598" algn="l" defTabSz="514350" rtl="0" eaLnBrk="1" latinLnBrk="0" hangingPunct="1">
        <a:lnSpc>
          <a:spcPct val="112000"/>
        </a:lnSpc>
        <a:spcBef>
          <a:spcPts val="675"/>
        </a:spcBef>
        <a:buFont typeface="Arial" panose="020B0604020202020204" pitchFamily="34" charset="0"/>
        <a:buChar char="•"/>
        <a:defRPr sz="105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8859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228850" indent="-212598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105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571750" indent="-212598" algn="l" defTabSz="514350" rtl="0" eaLnBrk="1" latinLnBrk="0" hangingPunct="1">
        <a:lnSpc>
          <a:spcPct val="112000"/>
        </a:lnSpc>
        <a:spcBef>
          <a:spcPts val="731"/>
        </a:spcBef>
        <a:buFont typeface="Corbel" panose="020B0503020204020204" pitchFamily="34" charset="0"/>
        <a:buChar char="–"/>
        <a:defRPr sz="10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914650" indent="-159449" algn="l" defTabSz="514350" rtl="0" eaLnBrk="1" latinLnBrk="0" hangingPunct="1">
        <a:lnSpc>
          <a:spcPct val="112000"/>
        </a:lnSpc>
        <a:spcBef>
          <a:spcPts val="731"/>
        </a:spcBef>
        <a:buFont typeface="Arial" panose="020B0604020202020204" pitchFamily="34" charset="0"/>
        <a:buChar char="•"/>
        <a:defRPr sz="788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pos="7200">
          <p15:clr>
            <a:srgbClr val="F26B43"/>
          </p15:clr>
        </p15:guide>
        <p15:guide id="4" pos="3264">
          <p15:clr>
            <a:srgbClr val="F26B43"/>
          </p15:clr>
        </p15:guide>
        <p15:guide id="5" pos="2124">
          <p15:clr>
            <a:srgbClr val="F26B43"/>
          </p15:clr>
        </p15:guide>
        <p15:guide id="6" pos="360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pos="5400">
          <p15:clr>
            <a:srgbClr val="F26B43"/>
          </p15:clr>
        </p15:guide>
        <p15:guide id="9" pos="244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4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38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/>
              <a:t>5/22/2019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C53DC-AD11-4CC4-AFE4-C5A866BDE2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09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6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DDD31-84B6-6E40-B7CB-9EBB1DB33A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0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5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EC01-3EE1-4290-89D6-91489E367E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8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werPoint__strategic plan template-03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976" y="6356350"/>
            <a:ext cx="690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fld id="{AEC10A0C-BB77-FD4A-8FA4-D4334D01E3A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7270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BDE51-86A4-44D9-BF50-3667D73DB6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0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0"/>
            <a:ext cx="8382000" cy="6858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2257425"/>
            <a:ext cx="583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Humphries </a:t>
            </a:r>
            <a:r>
              <a:rPr lang="en-US" sz="3200" b="1" smtClean="0">
                <a:solidFill>
                  <a:schemeClr val="bg1"/>
                </a:solidFill>
              </a:rPr>
              <a:t>Elementary School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4042" y="2466748"/>
            <a:ext cx="8329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Discussion of Budget Summary</a:t>
            </a:r>
          </a:p>
          <a:p>
            <a:pPr algn="ctr"/>
            <a:r>
              <a:rPr lang="en-US" sz="2400" b="1" dirty="0" smtClean="0">
                <a:latin typeface="+mj-lt"/>
              </a:rPr>
              <a:t>(Step 5: Budget Choices)</a:t>
            </a:r>
          </a:p>
          <a:p>
            <a:pPr algn="ctr"/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0189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164963"/>
              </p:ext>
            </p:extLst>
          </p:nvPr>
        </p:nvGraphicFramePr>
        <p:xfrm>
          <a:off x="2168387" y="5705138"/>
          <a:ext cx="6095999" cy="83578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7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sz="2000" spc="-175" dirty="0" smtClean="0"/>
                        <a:t>T</a:t>
                      </a:r>
                      <a:r>
                        <a:rPr sz="2000" spc="5" dirty="0" smtClean="0"/>
                        <a:t>ot</a:t>
                      </a:r>
                      <a:r>
                        <a:rPr sz="2000" spc="-10" dirty="0" smtClean="0"/>
                        <a:t>a</a:t>
                      </a:r>
                      <a:r>
                        <a:rPr sz="2000" spc="0" dirty="0" smtClean="0"/>
                        <a:t>l</a:t>
                      </a:r>
                      <a:r>
                        <a:rPr sz="2000" spc="15" dirty="0" smtClean="0"/>
                        <a:t> </a:t>
                      </a:r>
                      <a:r>
                        <a:rPr sz="2000" spc="-10" dirty="0" smtClean="0"/>
                        <a:t>Ea</a:t>
                      </a:r>
                      <a:r>
                        <a:rPr sz="2000" spc="85" dirty="0" smtClean="0"/>
                        <a:t>r</a:t>
                      </a:r>
                      <a:r>
                        <a:rPr sz="2000" spc="0" dirty="0" smtClean="0"/>
                        <a:t>n</a:t>
                      </a:r>
                      <a:r>
                        <a:rPr sz="2000" spc="10" dirty="0" smtClean="0"/>
                        <a:t>e</a:t>
                      </a:r>
                      <a:r>
                        <a:rPr sz="2000" spc="0" dirty="0" smtClean="0"/>
                        <a:t>d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</a:pPr>
                      <a:r>
                        <a:rPr sz="2000" spc="-170" dirty="0" smtClean="0"/>
                        <a:t>T</a:t>
                      </a:r>
                      <a:r>
                        <a:rPr sz="2000" spc="10" dirty="0" smtClean="0"/>
                        <a:t>ot</a:t>
                      </a:r>
                      <a:r>
                        <a:rPr sz="2000" spc="-10" dirty="0" smtClean="0"/>
                        <a:t>a</a:t>
                      </a:r>
                      <a:r>
                        <a:rPr sz="2000" spc="0" dirty="0" smtClean="0"/>
                        <a:t>l</a:t>
                      </a:r>
                      <a:r>
                        <a:rPr sz="2000" spc="20" dirty="0" smtClean="0"/>
                        <a:t> </a:t>
                      </a:r>
                      <a:r>
                        <a:rPr sz="2000" spc="0" dirty="0" smtClean="0"/>
                        <a:t>U</a:t>
                      </a:r>
                      <a:r>
                        <a:rPr sz="2000" spc="-10" dirty="0" smtClean="0"/>
                        <a:t>s</a:t>
                      </a:r>
                      <a:r>
                        <a:rPr sz="2000" spc="10" dirty="0" smtClean="0"/>
                        <a:t>e</a:t>
                      </a:r>
                      <a:r>
                        <a:rPr sz="2000" spc="0" dirty="0" smtClean="0"/>
                        <a:t>d</a:t>
                      </a:r>
                      <a:endParaRPr sz="200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547">
                <a:tc>
                  <a:txBody>
                    <a:bodyPr/>
                    <a:lstStyle/>
                    <a:p>
                      <a:pPr marL="826769">
                        <a:lnSpc>
                          <a:spcPct val="100000"/>
                        </a:lnSpc>
                      </a:pPr>
                      <a:r>
                        <a:rPr sz="2000" dirty="0" smtClean="0"/>
                        <a:t>$</a:t>
                      </a:r>
                      <a:r>
                        <a:rPr lang="en-US" sz="2000" dirty="0" smtClean="0"/>
                        <a:t>4,124,518 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sz="2000" dirty="0" smtClean="0"/>
                        <a:t>$</a:t>
                      </a:r>
                      <a:r>
                        <a:rPr lang="en-US" sz="2000" dirty="0" smtClean="0"/>
                        <a:t>4,124,518 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688" y="109683"/>
            <a:ext cx="3710067" cy="246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695852"/>
              </p:ext>
            </p:extLst>
          </p:nvPr>
        </p:nvGraphicFramePr>
        <p:xfrm>
          <a:off x="2168388" y="2556715"/>
          <a:ext cx="6095999" cy="29260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479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6239">
                <a:tc>
                  <a:txBody>
                    <a:bodyPr/>
                    <a:lstStyle/>
                    <a:p>
                      <a:pPr marL="723265">
                        <a:lnSpc>
                          <a:spcPct val="100000"/>
                        </a:lnSpc>
                      </a:pPr>
                      <a:r>
                        <a:rPr lang="en-US" sz="2000" spc="-175" dirty="0" smtClean="0"/>
                        <a:t>FY19</a:t>
                      </a:r>
                      <a:r>
                        <a:rPr lang="en-US" sz="2000" spc="-175" baseline="0" dirty="0" smtClean="0"/>
                        <a:t> Projected </a:t>
                      </a:r>
                      <a:r>
                        <a:rPr lang="en-US" sz="2000" spc="-175" dirty="0" smtClean="0"/>
                        <a:t>Enrollment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73760">
                        <a:lnSpc>
                          <a:spcPct val="100000"/>
                        </a:lnSpc>
                      </a:pPr>
                      <a:r>
                        <a:rPr lang="en-US" sz="2000" spc="-170" dirty="0" smtClean="0">
                          <a:latin typeface="+mn-lt"/>
                          <a:cs typeface="+mn-cs"/>
                        </a:rPr>
                        <a:t>Weighted</a:t>
                      </a:r>
                      <a:r>
                        <a:rPr lang="en-US" sz="2000" spc="-170" baseline="0" dirty="0" smtClean="0">
                          <a:latin typeface="+mn-lt"/>
                          <a:cs typeface="+mn-cs"/>
                        </a:rPr>
                        <a:t> For: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9547">
                <a:tc>
                  <a:txBody>
                    <a:bodyPr/>
                    <a:lstStyle/>
                    <a:p>
                      <a:pPr marL="826769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Rockwell"/>
                          <a:cs typeface="Rockwell"/>
                        </a:rPr>
                        <a:t>264</a:t>
                      </a: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Level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Kindergarten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1st 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2nd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3rd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Poverty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Special Education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Gifted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Gifted Supplement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ELL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lang="en-US" sz="1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Small School Supplement</a:t>
                      </a:r>
                    </a:p>
                    <a:p>
                      <a:pPr marL="828040">
                        <a:lnSpc>
                          <a:spcPct val="100000"/>
                        </a:lnSpc>
                      </a:pPr>
                      <a:endParaRPr sz="2000" dirty="0">
                        <a:latin typeface="Rockwell"/>
                        <a:cs typeface="Rockwel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20164409">
            <a:off x="2617340" y="3753376"/>
            <a:ext cx="2351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1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44344"/>
              </p:ext>
            </p:extLst>
          </p:nvPr>
        </p:nvGraphicFramePr>
        <p:xfrm>
          <a:off x="1341452" y="499416"/>
          <a:ext cx="7592053" cy="5350839"/>
        </p:xfrm>
        <a:graphic>
          <a:graphicData uri="http://schemas.openxmlformats.org/drawingml/2006/table">
            <a:tbl>
              <a:tblPr/>
              <a:tblGrid>
                <a:gridCol w="3357478"/>
                <a:gridCol w="1890270"/>
                <a:gridCol w="1037795"/>
                <a:gridCol w="1306510"/>
              </a:tblGrid>
              <a:tr h="2856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School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Calibri"/>
                        </a:rPr>
                        <a:t>Humphries Elementary School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Location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effectLst/>
                          <a:latin typeface="Calibri"/>
                        </a:rPr>
                        <a:t>5562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Calibri"/>
                        </a:rPr>
                        <a:t>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Principal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effectLst/>
                          <a:latin typeface="Calibri"/>
                        </a:rPr>
                        <a:t>Ms. Melanie Mitchell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130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Projected Enrollment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800" b="0" i="0" u="none" strike="noStrike">
                          <a:effectLst/>
                          <a:latin typeface="Calibri"/>
                        </a:rPr>
                        <a:t>295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265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Used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FTE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Budget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7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effectLst/>
                          <a:latin typeface="Arial"/>
                        </a:rPr>
                        <a:t>1000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Instruction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"/>
                        </a:rPr>
                        <a:t> 33.00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 $2,732,243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Pupil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"/>
                        </a:rPr>
                        <a:t> 0.75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 $101,845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Improvement of Instructional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"/>
                        </a:rPr>
                        <a:t> 2.00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/>
                        </a:rPr>
                        <a:t> $197,741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effectLst/>
                          <a:latin typeface="Arial"/>
                        </a:rPr>
                        <a:t>2213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Instructional Staff Training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700" b="0" i="0" u="none" strike="noStrike" dirty="0">
                          <a:effectLst/>
                          <a:latin typeface="Arial"/>
                        </a:rPr>
                        <a:t>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/>
                        </a:rPr>
                        <a:t> $12,500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cs-CZ" sz="700" b="0" i="0" u="none" strike="noStrike">
                          <a:effectLst/>
                          <a:latin typeface="Arial"/>
                        </a:rPr>
                        <a:t>2220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Educational Media Services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700" b="0" i="0" u="none" strike="noStrike" dirty="0">
                          <a:effectLst/>
                          <a:latin typeface="Arial"/>
                        </a:rPr>
                        <a:t> 1.00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 $104,914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effectLst/>
                          <a:latin typeface="Arial"/>
                        </a:rPr>
                        <a:t>2400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School Administration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 dirty="0">
                          <a:effectLst/>
                          <a:latin typeface="Arial"/>
                        </a:rPr>
                        <a:t> 4.00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 $373,526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effectLst/>
                          <a:latin typeface="Arial"/>
                        </a:rPr>
                        <a:t>2600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Maintenance &amp; Operations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700" b="0" i="0" u="none" strike="noStrike">
                          <a:effectLst/>
                          <a:latin typeface="Arial"/>
                        </a:rPr>
                        <a:t> 2.50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effectLst/>
                          <a:latin typeface="Arial"/>
                        </a:rPr>
                        <a:t> $125,528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650">
                <a:tc>
                  <a:txBody>
                    <a:bodyPr/>
                    <a:lstStyle/>
                    <a:p>
                      <a:pPr algn="l" fontAlgn="b"/>
                      <a:r>
                        <a:rPr lang="is-IS" sz="700" b="0" i="0" u="none" strike="noStrike">
                          <a:effectLst/>
                          <a:latin typeface="Arial"/>
                        </a:rPr>
                        <a:t>2700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Transportation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RO" sz="700" b="0" i="0" u="none" strike="noStrike" dirty="0">
                          <a:effectLst/>
                          <a:latin typeface="Arial"/>
                        </a:rPr>
                        <a:t>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effectLst/>
                          <a:latin typeface="Arial"/>
                        </a:rPr>
                        <a:t> $2,500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1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8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effectLst/>
                          <a:latin typeface="Arial"/>
                        </a:rPr>
                        <a:t> $3,650,797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9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273308"/>
              </p:ext>
            </p:extLst>
          </p:nvPr>
        </p:nvGraphicFramePr>
        <p:xfrm>
          <a:off x="1440695" y="1031224"/>
          <a:ext cx="6832318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 rot="20379626">
            <a:off x="2944013" y="2121041"/>
            <a:ext cx="30861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Example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18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0472" y="840705"/>
            <a:ext cx="6304619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3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758037"/>
              </p:ext>
            </p:extLst>
          </p:nvPr>
        </p:nvGraphicFramePr>
        <p:xfrm>
          <a:off x="744953" y="1255065"/>
          <a:ext cx="8404280" cy="4899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96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2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55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55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Focus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Funding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Sources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9062">
                <a:tc>
                  <a:txBody>
                    <a:bodyPr/>
                    <a:lstStyle/>
                    <a:p>
                      <a:pPr algn="l"/>
                      <a:endParaRPr lang="en-US" sz="1100" b="1" i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algn="ctr" defTabSz="685800" rtl="0" eaLnBrk="1" latinLnBrk="0" hangingPunct="1"/>
                      <a:endParaRPr lang="en-US" sz="11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685800" rtl="0" eaLnBrk="1" latinLnBrk="0" hangingPunct="1"/>
                      <a:endParaRPr lang="en-US" sz="11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endParaRPr lang="en-US" sz="1100" b="1" i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Build</a:t>
                      </a:r>
                      <a:r>
                        <a:rPr lang="en-US" sz="1400" b="1" baseline="0" dirty="0" smtClean="0"/>
                        <a:t> teacher capacity in core content areas particularly reading, math, and science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Talent Management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Increase reading , math and science endorsements and certifications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Funding for staff development/gaining credentials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Title</a:t>
                      </a:r>
                      <a:r>
                        <a:rPr lang="en-US" sz="1400" b="1" baseline="0" dirty="0" smtClean="0"/>
                        <a:t> 1</a:t>
                      </a:r>
                    </a:p>
                    <a:p>
                      <a:pPr algn="ctr"/>
                      <a:endParaRPr lang="en-US" sz="1400" b="1" baseline="0" dirty="0" smtClean="0"/>
                    </a:p>
                    <a:p>
                      <a:pPr algn="ctr"/>
                      <a:r>
                        <a:rPr lang="en-US" sz="1400" b="1" baseline="0" dirty="0" smtClean="0"/>
                        <a:t>General Funds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Use holdback money</a:t>
                      </a:r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$10,000*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Build</a:t>
                      </a:r>
                      <a:r>
                        <a:rPr lang="en-US" sz="1400" b="1" baseline="0" dirty="0" smtClean="0"/>
                        <a:t> teacher capacity in core content areas particularly reading, math, and science</a:t>
                      </a:r>
                      <a:endParaRPr lang="en-US" sz="14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Talent Management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Provide</a:t>
                      </a:r>
                      <a:r>
                        <a:rPr lang="en-US" sz="1400" b="1" baseline="0" dirty="0" smtClean="0"/>
                        <a:t> targeted professional learning opportunities focused on the implementation of standards and STEM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School</a:t>
                      </a:r>
                      <a:r>
                        <a:rPr lang="en-US" sz="1400" b="1" baseline="0" dirty="0" smtClean="0"/>
                        <a:t> visits, substitute teachers,</a:t>
                      </a:r>
                    </a:p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Quarterly Data PLCs </a:t>
                      </a:r>
                      <a:endParaRPr lang="en-US" sz="14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Title</a:t>
                      </a:r>
                      <a:r>
                        <a:rPr lang="en-US" sz="1400" b="1" baseline="0" dirty="0" smtClean="0"/>
                        <a:t> 1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Use holdback Money</a:t>
                      </a:r>
                    </a:p>
                    <a:p>
                      <a:r>
                        <a:rPr lang="en-US" sz="1400" b="1" dirty="0" smtClean="0"/>
                        <a:t>$6,075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0686" y="281640"/>
            <a:ext cx="567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prstClr val="black"/>
                </a:solidFill>
                <a:latin typeface="Century Schoolbook" panose="02040604050505020304"/>
              </a:rPr>
              <a:t>FY19 </a:t>
            </a:r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Strategic Plan Break-out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1871" y="6236348"/>
            <a:ext cx="800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Training funds may be transferred to contractor fees if in house training done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10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50472" y="840705"/>
            <a:ext cx="6304619" cy="119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453" y="5522119"/>
            <a:ext cx="870309" cy="392906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0853746"/>
              </p:ext>
            </p:extLst>
          </p:nvPr>
        </p:nvGraphicFramePr>
        <p:xfrm>
          <a:off x="736755" y="1255065"/>
          <a:ext cx="8412479" cy="5028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5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7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21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551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551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62375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Priorities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Focus Area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Strategies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en-US" sz="1400" b="1" kern="1200" dirty="0" smtClean="0">
                          <a:solidFill>
                            <a:schemeClr val="lt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Requests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Funding</a:t>
                      </a:r>
                      <a:r>
                        <a:rPr lang="en-US" sz="1400" baseline="0" dirty="0" smtClean="0">
                          <a:latin typeface="Calibri" panose="020F0502020204030204" pitchFamily="34" charset="0"/>
                        </a:rPr>
                        <a:t> Sources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alibri" panose="020F0502020204030204" pitchFamily="34" charset="0"/>
                        </a:rPr>
                        <a:t>Amount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Implement STEM program</a:t>
                      </a:r>
                      <a:r>
                        <a:rPr lang="en-US" sz="1400" b="1" baseline="0" dirty="0" smtClean="0"/>
                        <a:t> and STEM certification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Academic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Provide</a:t>
                      </a:r>
                      <a:r>
                        <a:rPr lang="en-US" sz="1400" b="1" baseline="0" dirty="0" smtClean="0"/>
                        <a:t> writing opportunities across the curriculum</a:t>
                      </a:r>
                      <a:endParaRPr lang="en-US" sz="14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Outside Vendor for Scoring</a:t>
                      </a:r>
                      <a:r>
                        <a:rPr lang="en-US" sz="1400" b="1" baseline="0" dirty="0" smtClean="0"/>
                        <a:t> of Formal Writing Prompts, Purchase an additional paraprofessional for small group instruction, coverage, )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General Funds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$5,229</a:t>
                      </a:r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endParaRPr lang="en-US" sz="1400" b="1" dirty="0" smtClean="0"/>
                    </a:p>
                    <a:p>
                      <a:r>
                        <a:rPr lang="en-US" sz="1400" b="1" dirty="0" smtClean="0"/>
                        <a:t>$25,000*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138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Implement STEM program</a:t>
                      </a:r>
                      <a:r>
                        <a:rPr lang="en-US" sz="1400" b="1" baseline="0" dirty="0" smtClean="0"/>
                        <a:t> and STEM certification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Academic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Implement</a:t>
                      </a:r>
                      <a:r>
                        <a:rPr lang="en-US" sz="1400" b="1" baseline="0" dirty="0" smtClean="0"/>
                        <a:t> the engineering design process across subject areas</a:t>
                      </a:r>
                      <a:endParaRPr lang="en-US" sz="14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purchase STEM materials for building models (batteries, wire, motors, robotics materials, </a:t>
                      </a:r>
                      <a:r>
                        <a:rPr lang="en-US" sz="1400" b="1" baseline="0" dirty="0" err="1" smtClean="0"/>
                        <a:t>etc</a:t>
                      </a:r>
                      <a:r>
                        <a:rPr lang="en-US" sz="1400" b="1" baseline="0" dirty="0" smtClean="0"/>
                        <a:t>), STEM in school/away from school field trips, transportation</a:t>
                      </a:r>
                      <a:endParaRPr lang="en-US" sz="1400" b="1" dirty="0" smtClean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General Funds</a:t>
                      </a:r>
                      <a:endParaRPr lang="en-US" sz="1400" b="1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$5000</a:t>
                      </a:r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$5000</a:t>
                      </a:r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endParaRPr lang="en-US" sz="1200" b="1" dirty="0" smtClean="0"/>
                    </a:p>
                    <a:p>
                      <a:r>
                        <a:rPr lang="en-US" sz="1200" b="1" dirty="0" smtClean="0"/>
                        <a:t>$2000</a:t>
                      </a:r>
                    </a:p>
                    <a:p>
                      <a:endParaRPr lang="en-US" sz="1000" b="1" dirty="0" smtClean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050686" y="281640"/>
            <a:ext cx="567170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prstClr val="black"/>
                </a:solidFill>
                <a:latin typeface="Century Schoolbook" panose="02040604050505020304"/>
              </a:rPr>
              <a:t>FY19 </a:t>
            </a:r>
            <a:r>
              <a:rPr lang="en-US" sz="2700" b="1" dirty="0">
                <a:solidFill>
                  <a:prstClr val="black"/>
                </a:solidFill>
                <a:latin typeface="Century Schoolbook" panose="02040604050505020304"/>
              </a:rPr>
              <a:t>Strategic Plan Break-out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246" y="6307693"/>
            <a:ext cx="557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*Parent Liaison position abolished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58" y="1044528"/>
            <a:ext cx="8342142" cy="5032716"/>
          </a:xfrm>
        </p:spPr>
        <p:txBody>
          <a:bodyPr>
            <a:noAutofit/>
          </a:bodyPr>
          <a:lstStyle/>
          <a:p>
            <a:pPr marL="342900" lvl="0" indent="-342900" algn="l" defTabSz="914400">
              <a:spcBef>
                <a:spcPts val="0"/>
              </a:spcBef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our school’s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priorities (from your strategic plan) reflected in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this budget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? 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new positions or resources are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budgeting for to address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major priorities?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do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plan to support implementation of these priorities beyond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budget?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tradeoffs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will we make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in order to support these priorities? </a:t>
            </a:r>
          </a:p>
          <a:p>
            <a:pPr lvl="0" algn="l" defTabSz="914400">
              <a:spcBef>
                <a:spcPts val="0"/>
              </a:spcBef>
            </a:pP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algn="l" defTabSz="914400">
              <a:spcBef>
                <a:spcPts val="0"/>
              </a:spcBef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2. How are district and cluster priorities reflected in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budget? </a:t>
            </a: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Cluster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priorities- what staff, materials, etc. are dedicated to supporting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cluster’s priorities?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Signature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programs- what staff, materials, etc. are dedicated to supporting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signature program? </a:t>
            </a:r>
          </a:p>
          <a:p>
            <a:pPr marL="800100" lvl="1" indent="-342900" algn="l" defTabSz="914400">
              <a:spcBef>
                <a:spcPts val="0"/>
              </a:spcBef>
              <a:buFont typeface="+mj-lt"/>
              <a:buAutoNum type="alphaLcPeriod"/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Are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there positions that </a:t>
            </a: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our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school can share with another school, i.e. </a:t>
            </a:r>
          </a:p>
          <a:p>
            <a:pPr lvl="0" algn="l" defTabSz="914400">
              <a:spcBef>
                <a:spcPts val="0"/>
              </a:spcBef>
            </a:pPr>
            <a:endParaRPr lang="en-US" sz="200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169555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Questions 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to Consider</a:t>
            </a:r>
            <a:endParaRPr lang="en-US" sz="2700" b="1" dirty="0">
              <a:solidFill>
                <a:prstClr val="black"/>
              </a:solidFill>
              <a:latin typeface="Century Schoolbook" panose="02040604050505020304"/>
            </a:endParaRPr>
          </a:p>
        </p:txBody>
      </p:sp>
    </p:spTree>
    <p:extLst>
      <p:ext uri="{BB962C8B-B14F-4D97-AF65-F5344CB8AC3E}">
        <p14:creationId xmlns:p14="http://schemas.microsoft.com/office/powerpoint/2010/main" val="127542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82" y="195833"/>
            <a:ext cx="8482818" cy="73284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FY19 Budget Development Process</a:t>
            </a:r>
            <a:endParaRPr lang="en-US" sz="2325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74068" y="1718788"/>
            <a:ext cx="3667415" cy="20821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GO Team will </a:t>
            </a:r>
            <a:r>
              <a:rPr lang="en-US" dirty="0"/>
              <a:t>ensure that the budget is aligned to the </a:t>
            </a:r>
            <a:r>
              <a:rPr lang="en-US" dirty="0" smtClean="0"/>
              <a:t>school’s mission </a:t>
            </a:r>
            <a:r>
              <a:rPr lang="en-US" dirty="0"/>
              <a:t>and vision and that resources are allocated </a:t>
            </a:r>
            <a:r>
              <a:rPr lang="en-US" dirty="0" smtClean="0"/>
              <a:t>to support key strategic priorities.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483" y="1005840"/>
            <a:ext cx="470251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085103" y="1433033"/>
            <a:ext cx="5591169" cy="914400"/>
          </a:xfrm>
          <a:prstGeom prst="rect">
            <a:avLst/>
          </a:prstGeom>
          <a:solidFill>
            <a:srgbClr val="0083A9"/>
          </a:solidFill>
          <a:ln>
            <a:solidFill>
              <a:srgbClr val="0083A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YOUR </a:t>
            </a:r>
            <a:r>
              <a:rPr lang="en-US" sz="1600" b="1" dirty="0">
                <a:solidFill>
                  <a:schemeClr val="bg1"/>
                </a:solidFill>
                <a:latin typeface="Berlin Sans FB Demi" panose="020E0802020502020306" pitchFamily="34" charset="0"/>
              </a:rPr>
              <a:t>SCHOOL STRATEGIC PLAN</a:t>
            </a:r>
            <a:r>
              <a:rPr lang="en-US" sz="1600" b="1" dirty="0" smtClean="0">
                <a:solidFill>
                  <a:schemeClr val="bg1"/>
                </a:solidFill>
                <a:latin typeface="Berlin Sans FB Demi" panose="020E0802020502020306" pitchFamily="34" charset="0"/>
              </a:rPr>
              <a:t>…</a:t>
            </a:r>
            <a:endParaRPr lang="en-US" sz="1600" b="1" dirty="0">
              <a:solidFill>
                <a:schemeClr val="bg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52" y="248713"/>
            <a:ext cx="8426547" cy="62507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GO Team Budget Development Process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6991" y="5811680"/>
            <a:ext cx="1600200" cy="273844"/>
          </a:xfrm>
        </p:spPr>
        <p:txBody>
          <a:bodyPr/>
          <a:lstStyle/>
          <a:p>
            <a:fld id="{026F2F96-C52A-46BA-9140-C1728DB7CC36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85102" y="1694536"/>
            <a:ext cx="5591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is your roadmap and your role. It is your direction, your priorities, your vision, your present, your future. 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3231602"/>
              </p:ext>
            </p:extLst>
          </p:nvPr>
        </p:nvGraphicFramePr>
        <p:xfrm>
          <a:off x="1439592" y="2347433"/>
          <a:ext cx="6494585" cy="438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" name="Picture 4" descr="Image result for you are he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98" y="5674044"/>
            <a:ext cx="574385" cy="822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858" y="1062431"/>
            <a:ext cx="8342142" cy="3836962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•	</a:t>
            </a:r>
            <a:r>
              <a:rPr lang="en-US" sz="2400" dirty="0" smtClean="0">
                <a:solidFill>
                  <a:schemeClr val="tx1"/>
                </a:solidFill>
              </a:rPr>
              <a:t>February: 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One-on-one </a:t>
            </a:r>
            <a:r>
              <a:rPr lang="en-US" sz="2400" dirty="0">
                <a:solidFill>
                  <a:schemeClr val="tx1"/>
                </a:solidFill>
              </a:rPr>
              <a:t>Associate </a:t>
            </a:r>
            <a:r>
              <a:rPr lang="en-US" sz="2400" dirty="0" smtClean="0">
                <a:solidFill>
                  <a:schemeClr val="tx1"/>
                </a:solidFill>
              </a:rPr>
              <a:t>Superintendent discussions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Cluster Planning Session (positions </a:t>
            </a:r>
            <a:r>
              <a:rPr lang="en-US" sz="2400" dirty="0">
                <a:solidFill>
                  <a:schemeClr val="tx1"/>
                </a:solidFill>
              </a:rPr>
              <a:t>sharing, cluster alignment, etc.)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Program </a:t>
            </a:r>
            <a:r>
              <a:rPr lang="en-US" sz="2400" dirty="0">
                <a:solidFill>
                  <a:schemeClr val="tx1"/>
                </a:solidFill>
              </a:rPr>
              <a:t>Manager discussions and approvals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 smtClean="0">
                <a:solidFill>
                  <a:schemeClr val="tx1"/>
                </a:solidFill>
              </a:rPr>
              <a:t>GO </a:t>
            </a:r>
            <a:r>
              <a:rPr lang="en-US" sz="2400" dirty="0">
                <a:solidFill>
                  <a:schemeClr val="tx1"/>
                </a:solidFill>
              </a:rPr>
              <a:t>Team Approve Draft School Budget 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Academic and Staffing Resource Planning </a:t>
            </a:r>
            <a:r>
              <a:rPr lang="en-US" sz="2400" dirty="0" smtClean="0">
                <a:solidFill>
                  <a:schemeClr val="tx1"/>
                </a:solidFill>
              </a:rPr>
              <a:t>Meeting (February  26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 - </a:t>
            </a:r>
            <a:r>
              <a:rPr lang="en-US" sz="2400" dirty="0">
                <a:solidFill>
                  <a:schemeClr val="tx1"/>
                </a:solidFill>
              </a:rPr>
              <a:t>March </a:t>
            </a:r>
            <a:r>
              <a:rPr lang="en-US" sz="2400" dirty="0" smtClean="0">
                <a:solidFill>
                  <a:schemeClr val="tx1"/>
                </a:solidFill>
              </a:rPr>
              <a:t>2</a:t>
            </a:r>
            <a:r>
              <a:rPr lang="en-US" sz="2400" baseline="30000" dirty="0" smtClean="0">
                <a:solidFill>
                  <a:schemeClr val="tx1"/>
                </a:solidFill>
              </a:rPr>
              <a:t>nd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</a:rPr>
              <a:t>•	</a:t>
            </a:r>
            <a:r>
              <a:rPr lang="en-US" sz="2400" dirty="0" smtClean="0">
                <a:solidFill>
                  <a:schemeClr val="tx1"/>
                </a:solidFill>
              </a:rPr>
              <a:t>March:</a:t>
            </a:r>
          </a:p>
          <a:p>
            <a:pPr marL="800100" lvl="1" indent="-342900" algn="l"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schemeClr val="tx1"/>
                </a:solidFill>
              </a:rPr>
              <a:t>Final GO Team Approval </a:t>
            </a:r>
            <a:r>
              <a:rPr lang="en-US" sz="2400" dirty="0" smtClean="0">
                <a:solidFill>
                  <a:schemeClr val="tx1"/>
                </a:solidFill>
              </a:rPr>
              <a:t>(March 5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- March 9</a:t>
            </a:r>
            <a:r>
              <a:rPr 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177250"/>
            <a:ext cx="7772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solidFill>
                  <a:prstClr val="black"/>
                </a:solidFill>
                <a:latin typeface="Century Schoolbook" panose="02040604050505020304"/>
              </a:rPr>
              <a:t>What’s Next?</a:t>
            </a:r>
            <a:endParaRPr lang="en-US" sz="2700" b="1" dirty="0">
              <a:solidFill>
                <a:prstClr val="black"/>
              </a:solidFill>
              <a:latin typeface="Century Schoolbook" panose="02040604050505020304"/>
            </a:endParaRPr>
          </a:p>
        </p:txBody>
      </p:sp>
    </p:spTree>
    <p:extLst>
      <p:ext uri="{BB962C8B-B14F-4D97-AF65-F5344CB8AC3E}">
        <p14:creationId xmlns:p14="http://schemas.microsoft.com/office/powerpoint/2010/main" val="42577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14813"/>
              </p:ext>
            </p:extLst>
          </p:nvPr>
        </p:nvGraphicFramePr>
        <p:xfrm>
          <a:off x="746645" y="1028700"/>
          <a:ext cx="8412480" cy="582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67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257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758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Strategic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Plan Categories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District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Descriptions of Categories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6572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Academic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Program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Our students will be well-rounded individuals who possess the necessary</a:t>
                      </a:r>
                    </a:p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academic skills and knowledge and are excited about learning.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7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Talent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Management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retain an energized and inspired team of employees who are capable of advancing ever-increasing levels of achievement for students of all backgrounds.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786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Systems</a:t>
                      </a:r>
                      <a:r>
                        <a:rPr lang="en-US" sz="20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&amp; Resources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improve efficiency (productivity, cost, etc.) while also making decisions (including resource allocations) that are grounded in a strategic academic direction and data.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2915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Culture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 will build trust with the community, and we will have engaged stakeholders</a:t>
                      </a:r>
                    </a:p>
                    <a:p>
                      <a:r>
                        <a:rPr lang="en-US" sz="2000" b="0" i="1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(employees, students, parents, community members, partners, etc.)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who are invested in the mission and vision and who support the creation of student-centered learning communities.</a:t>
                      </a:r>
                      <a:endParaRPr lang="en-US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3931" y="317855"/>
            <a:ext cx="7886700" cy="596891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 smtClean="0"/>
              <a:t>Focus Area Descriptors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377545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726" y="76243"/>
            <a:ext cx="8329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Description of Strategy Categories</a:t>
            </a:r>
            <a:endParaRPr lang="en-US" sz="3200" b="1" i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8786" y="1078326"/>
            <a:ext cx="80856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Budget Parameters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FY19 funding </a:t>
            </a:r>
            <a:r>
              <a:rPr lang="en-US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priorities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the school’s 3-5 year strategic plan, ranked by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order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 importance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Strategies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Lays out specific objectives for schools improvement</a:t>
            </a:r>
          </a:p>
          <a:p>
            <a:pPr marL="742950" indent="-742950">
              <a:buFont typeface="+mj-lt"/>
              <a:buAutoNum type="arabicPeriod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Request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“The Ask”.  What needs to be funded in order to support the strategy?  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Funding Source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source of funds will finance the request (i.e. general, cluster, signature, Title I) </a:t>
            </a:r>
          </a:p>
          <a:p>
            <a:pPr marL="742950" indent="-742950">
              <a:buFont typeface="+mj-lt"/>
              <a:buAutoNum type="arabicPeriod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37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4274" y="26474"/>
            <a:ext cx="7772400" cy="908197"/>
          </a:xfrm>
        </p:spPr>
        <p:txBody>
          <a:bodyPr/>
          <a:lstStyle/>
          <a:p>
            <a:r>
              <a:rPr lang="en-US" sz="3400" b="1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entury Schoolbook" panose="02040604050505020304"/>
              </a:rPr>
              <a:t>Executive 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4273" y="1354015"/>
            <a:ext cx="8134643" cy="3274255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budget represents an investment plan for our school’s students, employees and the community as a whole.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budget recommendations are tied directly to the school’s strategic vision and direction.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The proposed budget for the general operations of the school are reflected at $</a:t>
            </a:r>
            <a:r>
              <a:rPr lang="en-US" sz="2400" b="1" u="sng" dirty="0" smtClean="0">
                <a:solidFill>
                  <a:schemeClr val="tx1"/>
                </a:solidFill>
              </a:rPr>
              <a:t>3,680,744</a:t>
            </a:r>
            <a:endParaRPr lang="en-US" sz="2400" u="sng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This investment plan for FY19 accommodates a student population that is projected to be </a:t>
            </a:r>
            <a:r>
              <a:rPr lang="en-US" sz="2400" b="1" dirty="0" smtClean="0">
                <a:solidFill>
                  <a:schemeClr val="tx1"/>
                </a:solidFill>
              </a:rPr>
              <a:t>297 (-7) </a:t>
            </a:r>
            <a:r>
              <a:rPr lang="en-US" sz="2400" dirty="0" smtClean="0">
                <a:solidFill>
                  <a:schemeClr val="tx1"/>
                </a:solidFill>
              </a:rPr>
              <a:t>students.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6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615" y="92450"/>
            <a:ext cx="8710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(Humphries) FY19 Strategic Plan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03226" y="3121370"/>
            <a:ext cx="371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(Insert Copy of Strategic Plan Here)</a:t>
            </a:r>
          </a:p>
          <a:p>
            <a:endParaRPr lang="en-US" dirty="0"/>
          </a:p>
        </p:txBody>
      </p:sp>
      <p:pic>
        <p:nvPicPr>
          <p:cNvPr id="2" name="Picture 1" descr="Screen Shot 2018-01-22 at 11.05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2" y="868108"/>
            <a:ext cx="9081198" cy="55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9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17725" y="709358"/>
            <a:ext cx="8406158" cy="158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271" y="6219824"/>
            <a:ext cx="1160412" cy="523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0716" y="76243"/>
            <a:ext cx="8166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+mj-lt"/>
              </a:rPr>
              <a:t>FY19 Budget Parameters</a:t>
            </a:r>
            <a:endParaRPr lang="en-US" sz="3200" b="1" i="1" dirty="0"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730693"/>
              </p:ext>
            </p:extLst>
          </p:nvPr>
        </p:nvGraphicFramePr>
        <p:xfrm>
          <a:off x="994298" y="1189610"/>
          <a:ext cx="7723574" cy="5286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17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617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5623"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FY’ 19 </a:t>
                      </a:r>
                      <a:r>
                        <a:rPr lang="en-US" sz="1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Priorities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Rationale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Build</a:t>
                      </a:r>
                      <a:r>
                        <a:rPr lang="en-US" sz="1600" b="1" baseline="0" dirty="0" smtClean="0"/>
                        <a:t> teacher capacity in core content areas particularly reading, math, and science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Increase the percentage of students scoring proficient or distinguished on Georgia Milestones and increase the percentages of students achieving</a:t>
                      </a:r>
                      <a:r>
                        <a:rPr lang="en-US" sz="1400" b="1" baseline="0" dirty="0" smtClean="0"/>
                        <a:t> high growth levels of  mastered standards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Implement STEM program</a:t>
                      </a:r>
                      <a:r>
                        <a:rPr lang="en-US" sz="1600" b="1" baseline="0" dirty="0" smtClean="0"/>
                        <a:t> and STEM certification</a:t>
                      </a:r>
                      <a:endParaRPr lang="en-US" sz="1600" b="1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Align with the South</a:t>
                      </a:r>
                      <a:r>
                        <a:rPr lang="en-US" b="1" baseline="0" dirty="0" smtClean="0"/>
                        <a:t> Atlanta Cluster signature program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562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77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4.xml><?xml version="1.0" encoding="utf-8"?>
<a:theme xmlns:a="http://schemas.openxmlformats.org/drawingml/2006/main" name="1_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algn="ctr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Custom Desig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13911</TotalTime>
  <Words>953</Words>
  <Application>Microsoft Office PowerPoint</Application>
  <PresentationFormat>On-screen Show (4:3)</PresentationFormat>
  <Paragraphs>212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Arial</vt:lpstr>
      <vt:lpstr>Berlin Sans FB Demi</vt:lpstr>
      <vt:lpstr>Calibri</vt:lpstr>
      <vt:lpstr>Century Schoolbook</vt:lpstr>
      <vt:lpstr>Corbel</vt:lpstr>
      <vt:lpstr>Courier New</vt:lpstr>
      <vt:lpstr>Rockwell</vt:lpstr>
      <vt:lpstr>Custom Design</vt:lpstr>
      <vt:lpstr>1_Custom Design</vt:lpstr>
      <vt:lpstr>2_Custom Design</vt:lpstr>
      <vt:lpstr>3_Custom Design</vt:lpstr>
      <vt:lpstr>6_Custom Design</vt:lpstr>
      <vt:lpstr>5_Custom Design</vt:lpstr>
      <vt:lpstr>4_Custom Design</vt:lpstr>
      <vt:lpstr>7_Custom Design</vt:lpstr>
      <vt:lpstr>8_Custom Design</vt:lpstr>
      <vt:lpstr>9_Custom Design</vt:lpstr>
      <vt:lpstr>10_Custom Design</vt:lpstr>
      <vt:lpstr>11_Custom Design</vt:lpstr>
      <vt:lpstr>Headlines</vt:lpstr>
      <vt:lpstr>1_Headlines</vt:lpstr>
      <vt:lpstr>PowerPoint Presentation</vt:lpstr>
      <vt:lpstr>FY19 Budget Development Process</vt:lpstr>
      <vt:lpstr>GO Team Budget Development Process</vt:lpstr>
      <vt:lpstr>What’s Next?</vt:lpstr>
      <vt:lpstr>Focus Area Descriptors</vt:lpstr>
      <vt:lpstr>PowerPoint Presentation</vt:lpstr>
      <vt:lpstr>Executive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to Consider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Graphics Designer Office of Communications</dc:creator>
  <cp:lastModifiedBy>McNamee, Tamika</cp:lastModifiedBy>
  <cp:revision>325</cp:revision>
  <cp:lastPrinted>2018-03-06T13:41:33Z</cp:lastPrinted>
  <dcterms:created xsi:type="dcterms:W3CDTF">2014-12-15T21:46:52Z</dcterms:created>
  <dcterms:modified xsi:type="dcterms:W3CDTF">2019-05-22T12:20:56Z</dcterms:modified>
</cp:coreProperties>
</file>